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7"/>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0" r:id="rId33"/>
    <p:sldId id="542" r:id="rId34"/>
    <p:sldId id="543" r:id="rId35"/>
    <p:sldId id="544" r:id="rId36"/>
    <p:sldId id="547" r:id="rId37"/>
    <p:sldId id="548" r:id="rId38"/>
    <p:sldId id="549" r:id="rId39"/>
    <p:sldId id="550" r:id="rId40"/>
    <p:sldId id="551" r:id="rId41"/>
    <p:sldId id="552" r:id="rId42"/>
    <p:sldId id="380" r:id="rId43"/>
    <p:sldId id="553" r:id="rId44"/>
    <p:sldId id="488" r:id="rId45"/>
    <p:sldId id="564" r:id="rId46"/>
    <p:sldId id="487" r:id="rId47"/>
    <p:sldId id="565" r:id="rId48"/>
    <p:sldId id="566" r:id="rId49"/>
    <p:sldId id="491" r:id="rId50"/>
    <p:sldId id="493" r:id="rId51"/>
    <p:sldId id="494" r:id="rId52"/>
    <p:sldId id="496" r:id="rId53"/>
    <p:sldId id="500" r:id="rId54"/>
    <p:sldId id="506" r:id="rId55"/>
    <p:sldId id="567" r:id="rId56"/>
    <p:sldId id="498" r:id="rId57"/>
    <p:sldId id="502" r:id="rId58"/>
    <p:sldId id="501" r:id="rId59"/>
    <p:sldId id="505" r:id="rId60"/>
    <p:sldId id="507" r:id="rId61"/>
    <p:sldId id="508" r:id="rId62"/>
    <p:sldId id="570" r:id="rId63"/>
    <p:sldId id="569" r:id="rId64"/>
    <p:sldId id="571" r:id="rId65"/>
    <p:sldId id="572" r:id="rId66"/>
    <p:sldId id="573" r:id="rId67"/>
    <p:sldId id="554" r:id="rId68"/>
    <p:sldId id="578" r:id="rId69"/>
    <p:sldId id="579" r:id="rId70"/>
    <p:sldId id="580" r:id="rId71"/>
    <p:sldId id="577" r:id="rId72"/>
    <p:sldId id="521" r:id="rId73"/>
    <p:sldId id="524" r:id="rId74"/>
    <p:sldId id="522" r:id="rId75"/>
    <p:sldId id="555" r:id="rId76"/>
    <p:sldId id="557" r:id="rId77"/>
    <p:sldId id="558" r:id="rId78"/>
    <p:sldId id="561" r:id="rId79"/>
    <p:sldId id="562" r:id="rId80"/>
    <p:sldId id="576" r:id="rId81"/>
    <p:sldId id="352" r:id="rId82"/>
    <p:sldId id="574" r:id="rId83"/>
    <p:sldId id="575"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440" r:id="rId97"/>
    <p:sldId id="432" r:id="rId98"/>
    <p:sldId id="611" r:id="rId99"/>
    <p:sldId id="450" r:id="rId100"/>
    <p:sldId id="451" r:id="rId101"/>
    <p:sldId id="593" r:id="rId102"/>
    <p:sldId id="594" r:id="rId103"/>
    <p:sldId id="595" r:id="rId104"/>
    <p:sldId id="596" r:id="rId105"/>
    <p:sldId id="597" r:id="rId106"/>
    <p:sldId id="598" r:id="rId107"/>
    <p:sldId id="599" r:id="rId108"/>
    <p:sldId id="447" r:id="rId109"/>
    <p:sldId id="601" r:id="rId110"/>
    <p:sldId id="456" r:id="rId111"/>
    <p:sldId id="602" r:id="rId112"/>
    <p:sldId id="603" r:id="rId113"/>
    <p:sldId id="610" r:id="rId114"/>
    <p:sldId id="445" r:id="rId115"/>
    <p:sldId id="604" r:id="rId116"/>
    <p:sldId id="605" r:id="rId117"/>
    <p:sldId id="600" r:id="rId118"/>
    <p:sldId id="612" r:id="rId119"/>
    <p:sldId id="606" r:id="rId120"/>
    <p:sldId id="607" r:id="rId121"/>
    <p:sldId id="613" r:id="rId122"/>
    <p:sldId id="608" r:id="rId123"/>
    <p:sldId id="609" r:id="rId124"/>
    <p:sldId id="614" r:id="rId125"/>
    <p:sldId id="615"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0.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xmlns="">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oMath>
                </a14:m>
                <a:r>
                  <a:rPr lang="en-US" dirty="0"/>
                  <a:t> are distributed as the order statistics from </a:t>
                </a:r>
                <a14:m>
                  <m:oMath xmlns:m="http://schemas.openxmlformats.org/officeDocument/2006/math">
                    <m:r>
                      <a:rPr lang="en-US" b="0" i="1" smtClean="0">
                        <a:latin typeface="Cambria Math" panose="02040503050406030204" pitchFamily="18" charset="0"/>
                      </a:rPr>
                      <m:t>𝑤</m:t>
                    </m:r>
                  </m:oMath>
                </a14:m>
                <a:r>
                  <a:rPr lang="en-US" dirty="0"/>
                  <a:t> points sampled uniformly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 without repetition.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e>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8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822039" y="200493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05451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867649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161061244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a:p>
                <a:r>
                  <a:rPr lang="en-US" dirty="0"/>
                  <a:t>Our uncertainty about the size of the parameter space rules out any standard sampling implementations (e.g., Metropolis-Hastings, importance sampling, etc.).</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b="-2907"/>
                </a:stretch>
              </a:blipFill>
            </p:spPr>
            <p:txBody>
              <a:bodyPr/>
              <a:lstStyle/>
              <a:p>
                <a:r>
                  <a:rPr lang="en-US">
                    <a:noFill/>
                  </a:rPr>
                  <a:t> </a:t>
                </a:r>
              </a:p>
            </p:txBody>
          </p:sp>
        </mc:Fallback>
      </mc:AlternateContent>
    </p:spTree>
    <p:extLst>
      <p:ext uri="{BB962C8B-B14F-4D97-AF65-F5344CB8AC3E}">
        <p14:creationId xmlns:p14="http://schemas.microsoft.com/office/powerpoint/2010/main" val="18819800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pPr marL="0" indent="0">
              <a:buNone/>
            </a:pPr>
            <a:endParaRPr lang="en-US" dirty="0"/>
          </a:p>
        </p:txBody>
      </p:sp>
    </p:spTree>
    <p:extLst>
      <p:ext uri="{BB962C8B-B14F-4D97-AF65-F5344CB8AC3E}">
        <p14:creationId xmlns:p14="http://schemas.microsoft.com/office/powerpoint/2010/main" val="6473960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pPr marL="0" indent="0">
              <a:buNone/>
            </a:pPr>
            <a:endParaRPr lang="en-US" dirty="0"/>
          </a:p>
        </p:txBody>
      </p:sp>
    </p:spTree>
    <p:extLst>
      <p:ext uri="{BB962C8B-B14F-4D97-AF65-F5344CB8AC3E}">
        <p14:creationId xmlns:p14="http://schemas.microsoft.com/office/powerpoint/2010/main" val="10091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r>
              <a:rPr lang="en-US" dirty="0"/>
              <a:t>As demonstrated in the original RJMCMC paper, this makes it perfect for multiple changepoint problems where the number of changepoints (i.e., partition points) vary. </a:t>
            </a:r>
          </a:p>
          <a:p>
            <a:pPr marL="0" indent="0">
              <a:buNone/>
            </a:pPr>
            <a:endParaRPr lang="en-US" dirty="0"/>
          </a:p>
        </p:txBody>
      </p:sp>
    </p:spTree>
    <p:extLst>
      <p:ext uri="{BB962C8B-B14F-4D97-AF65-F5344CB8AC3E}">
        <p14:creationId xmlns:p14="http://schemas.microsoft.com/office/powerpoint/2010/main" val="19653690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r>
                  <a:rPr lang="en-US" dirty="0"/>
                  <a:t> (This distribution depends on which </a:t>
                </a:r>
                <a14:m>
                  <m:oMath xmlns:m="http://schemas.openxmlformats.org/officeDocument/2006/math">
                    <m:r>
                      <a:rPr lang="en-US" b="0" i="1" smtClean="0">
                        <a:latin typeface="Cambria Math" panose="02040503050406030204" pitchFamily="18" charset="0"/>
                      </a:rPr>
                      <m:t>𝑚</m:t>
                    </m:r>
                  </m:oMath>
                </a14:m>
                <a:r>
                  <a:rPr lang="en-US" dirty="0"/>
                  <a:t> was sampled).</a:t>
                </a:r>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r="-1448"/>
                </a:stretch>
              </a:blipFill>
            </p:spPr>
            <p:txBody>
              <a:bodyPr/>
              <a:lstStyle/>
              <a:p>
                <a:r>
                  <a:rPr lang="en-US">
                    <a:noFill/>
                  </a:rPr>
                  <a:t> </a:t>
                </a:r>
              </a:p>
            </p:txBody>
          </p:sp>
        </mc:Fallback>
      </mc:AlternateContent>
    </p:spTree>
    <p:extLst>
      <p:ext uri="{BB962C8B-B14F-4D97-AF65-F5344CB8AC3E}">
        <p14:creationId xmlns:p14="http://schemas.microsoft.com/office/powerpoint/2010/main" val="1919168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26058949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≤0.9</m:t>
                    </m:r>
                  </m:oMath>
                </a14:m>
                <a:r>
                  <a:rPr lang="en-US" dirty="0"/>
                  <a:t> for all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oMath>
                </a14:m>
                <a:r>
                  <a:rPr lang="en-US" dirty="0"/>
                  <a:t> (i.e., detailed balance in terms of </a:t>
                </a:r>
                <a14:m>
                  <m:oMath xmlns:m="http://schemas.openxmlformats.org/officeDocument/2006/math">
                    <m:r>
                      <a:rPr lang="en-US" b="0" i="1" smtClean="0">
                        <a:latin typeface="Cambria Math" panose="02040503050406030204" pitchFamily="18" charset="0"/>
                      </a:rPr>
                      <m:t>𝑤</m:t>
                    </m:r>
                  </m:oMath>
                </a14:m>
                <a:r>
                  <a:rPr lang="en-US" dirty="0"/>
                  <a:t>).</a:t>
                </a:r>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r="-844"/>
                </a:stretch>
              </a:blipFill>
            </p:spPr>
            <p:txBody>
              <a:bodyPr/>
              <a:lstStyle/>
              <a:p>
                <a:r>
                  <a:rPr lang="en-US">
                    <a:noFill/>
                  </a:rPr>
                  <a:t> </a:t>
                </a:r>
              </a:p>
            </p:txBody>
          </p:sp>
        </mc:Fallback>
      </mc:AlternateContent>
    </p:spTree>
    <p:extLst>
      <p:ext uri="{BB962C8B-B14F-4D97-AF65-F5344CB8AC3E}">
        <p14:creationId xmlns:p14="http://schemas.microsoft.com/office/powerpoint/2010/main" val="17163699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DEC7-1FAE-715C-87A7-2A16EBF7ADC4}"/>
              </a:ext>
            </a:extLst>
          </p:cNvPr>
          <p:cNvSpPr>
            <a:spLocks noGrp="1"/>
          </p:cNvSpPr>
          <p:nvPr>
            <p:ph type="title"/>
          </p:nvPr>
        </p:nvSpPr>
        <p:spPr/>
        <p:txBody>
          <a:bodyPr/>
          <a:lstStyle/>
          <a:p>
            <a:r>
              <a:rPr lang="en-US" dirty="0"/>
              <a:t>Computing 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1EC443-FF9F-0E77-CBAC-8B0178515089}"/>
                  </a:ext>
                </a:extLst>
              </p:cNvPr>
              <p:cNvSpPr>
                <a:spLocks noGrp="1"/>
              </p:cNvSpPr>
              <p:nvPr>
                <p:ph idx="1"/>
              </p:nvPr>
            </p:nvSpPr>
            <p:spPr/>
            <p:txBody>
              <a:bodyPr/>
              <a:lstStyle/>
              <a:p>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0.9(</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0.9</m:t>
                        </m:r>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−1</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E1EC443-FF9F-0E77-CBAC-8B017851508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24006017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41939121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𝑗</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B480E3-ABA2-D736-DCBE-B053A8B5B78E}"/>
                  </a:ext>
                </a:extLst>
              </p:cNvPr>
              <p:cNvSpPr txBox="1"/>
              <p:nvPr/>
            </p:nvSpPr>
            <p:spPr>
              <a:xfrm>
                <a:off x="544531" y="3666971"/>
                <a:ext cx="10202238" cy="1419684"/>
              </a:xfrm>
              <a:prstGeom prst="rect">
                <a:avLst/>
              </a:prstGeom>
              <a:noFill/>
            </p:spPr>
            <p:txBody>
              <a:bodyPr wrap="square" rtlCol="0">
                <a:spAutoFit/>
              </a:bodyPr>
              <a:lstStyle/>
              <a:p>
                <a:r>
                  <a:rPr lang="en-US" sz="2800" dirty="0"/>
                  <a:t>Step 2 excludes the transitions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to ensure there are no overlapping partition points. Additionally,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0</m:t>
                        </m:r>
                      </m:sub>
                    </m:sSub>
                  </m:oMath>
                </a14:m>
                <a:r>
                  <a:rPr lang="en-US" sz="2800" dirty="0"/>
                  <a:t> can be considered a dummy partition before the first transition. </a:t>
                </a:r>
              </a:p>
            </p:txBody>
          </p:sp>
        </mc:Choice>
        <mc:Fallback xmlns="">
          <p:sp>
            <p:nvSpPr>
              <p:cNvPr id="4" name="TextBox 3">
                <a:extLst>
                  <a:ext uri="{FF2B5EF4-FFF2-40B4-BE49-F238E27FC236}">
                    <a16:creationId xmlns:a16="http://schemas.microsoft.com/office/drawing/2014/main" id="{1BB480E3-ABA2-D736-DCBE-B053A8B5B78E}"/>
                  </a:ext>
                </a:extLst>
              </p:cNvPr>
              <p:cNvSpPr txBox="1">
                <a:spLocks noRot="1" noChangeAspect="1" noMove="1" noResize="1" noEditPoints="1" noAdjustHandles="1" noChangeArrowheads="1" noChangeShapeType="1" noTextEdit="1"/>
              </p:cNvSpPr>
              <p:nvPr/>
            </p:nvSpPr>
            <p:spPr>
              <a:xfrm>
                <a:off x="544531" y="3666971"/>
                <a:ext cx="10202238" cy="1419684"/>
              </a:xfrm>
              <a:prstGeom prst="rect">
                <a:avLst/>
              </a:prstGeom>
              <a:blipFill>
                <a:blip r:embed="rId3"/>
                <a:stretch>
                  <a:fillRect l="-1242" t="-3540" b="-10619"/>
                </a:stretch>
              </a:blipFill>
            </p:spPr>
            <p:txBody>
              <a:bodyPr/>
              <a:lstStyle/>
              <a:p>
                <a:r>
                  <a:rPr lang="en-US">
                    <a:noFill/>
                  </a:rPr>
                  <a:t> </a:t>
                </a:r>
              </a:p>
            </p:txBody>
          </p:sp>
        </mc:Fallback>
      </mc:AlternateContent>
    </p:spTree>
    <p:extLst>
      <p:ext uri="{BB962C8B-B14F-4D97-AF65-F5344CB8AC3E}">
        <p14:creationId xmlns:p14="http://schemas.microsoft.com/office/powerpoint/2010/main" val="174358896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Position Change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sub>
                                        <m:sup/>
                                        <m:e>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3619" t="-57849"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D46F11-0B1D-67F1-2109-4DC3F7069371}"/>
                  </a:ext>
                </a:extLst>
              </p:cNvPr>
              <p:cNvSpPr txBox="1"/>
              <p:nvPr/>
            </p:nvSpPr>
            <p:spPr>
              <a:xfrm>
                <a:off x="698642" y="4412260"/>
                <a:ext cx="10202238" cy="954107"/>
              </a:xfrm>
              <a:prstGeom prst="rect">
                <a:avLst/>
              </a:prstGeom>
              <a:noFill/>
            </p:spPr>
            <p:txBody>
              <a:bodyPr wrap="square" rtlCol="0">
                <a:spAutoFit/>
              </a:bodyPr>
              <a:lstStyle/>
              <a:p>
                <a:r>
                  <a:rPr lang="en-US" sz="2800" dirty="0"/>
                  <a:t>All other ratios end up being canceled out. Additionally,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𝑤</m:t>
                    </m:r>
                  </m:oMath>
                </a14:m>
                <a:r>
                  <a:rPr lang="en-US" sz="2800" dirty="0"/>
                  <a:t> in this case.  </a:t>
                </a:r>
              </a:p>
            </p:txBody>
          </p:sp>
        </mc:Choice>
        <mc:Fallback xmlns="">
          <p:sp>
            <p:nvSpPr>
              <p:cNvPr id="6" name="TextBox 5">
                <a:extLst>
                  <a:ext uri="{FF2B5EF4-FFF2-40B4-BE49-F238E27FC236}">
                    <a16:creationId xmlns:a16="http://schemas.microsoft.com/office/drawing/2014/main" id="{35D46F11-0B1D-67F1-2109-4DC3F7069371}"/>
                  </a:ext>
                </a:extLst>
              </p:cNvPr>
              <p:cNvSpPr txBox="1">
                <a:spLocks noRot="1" noChangeAspect="1" noMove="1" noResize="1" noEditPoints="1" noAdjustHandles="1" noChangeArrowheads="1" noChangeShapeType="1" noTextEdit="1"/>
              </p:cNvSpPr>
              <p:nvPr/>
            </p:nvSpPr>
            <p:spPr>
              <a:xfrm>
                <a:off x="698642" y="4412260"/>
                <a:ext cx="10202238" cy="954107"/>
              </a:xfrm>
              <a:prstGeom prst="rect">
                <a:avLst/>
              </a:prstGeom>
              <a:blipFill>
                <a:blip r:embed="rId3"/>
                <a:stretch>
                  <a:fillRect l="-1244" t="-6579" b="-17105"/>
                </a:stretch>
              </a:blipFill>
            </p:spPr>
            <p:txBody>
              <a:bodyPr/>
              <a:lstStyle/>
              <a:p>
                <a:r>
                  <a:rPr lang="en-US">
                    <a:noFill/>
                  </a:rPr>
                  <a:t> </a:t>
                </a:r>
              </a:p>
            </p:txBody>
          </p:sp>
        </mc:Fallback>
      </mc:AlternateContent>
    </p:spTree>
    <p:extLst>
      <p:ext uri="{BB962C8B-B14F-4D97-AF65-F5344CB8AC3E}">
        <p14:creationId xmlns:p14="http://schemas.microsoft.com/office/powerpoint/2010/main" val="75908692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Position Change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smtClean="0">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e>
                              </m:d>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t="-57849" b="-37209"/>
                </a:stretch>
              </a:blipFill>
            </p:spPr>
            <p:txBody>
              <a:bodyPr/>
              <a:lstStyle/>
              <a:p>
                <a:r>
                  <a:rPr lang="en-US">
                    <a:noFill/>
                  </a:rPr>
                  <a:t> </a:t>
                </a:r>
              </a:p>
            </p:txBody>
          </p:sp>
        </mc:Fallback>
      </mc:AlternateContent>
    </p:spTree>
    <p:extLst>
      <p:ext uri="{BB962C8B-B14F-4D97-AF65-F5344CB8AC3E}">
        <p14:creationId xmlns:p14="http://schemas.microsoft.com/office/powerpoint/2010/main" val="223423506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Add Partition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1073114"/>
              </a:xfrm>
              <a:prstGeom prst="rect">
                <a:avLst/>
              </a:prstGeom>
              <a:noFill/>
            </p:spPr>
            <p:txBody>
              <a:bodyPr wrap="square" rtlCol="0">
                <a:spAutoFit/>
              </a:bodyPr>
              <a:lstStyle/>
              <a:p>
                <a:r>
                  <a:rPr lang="en-US" sz="2800" dirty="0"/>
                  <a:t>For some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𝑤</m:t>
                    </m:r>
                    <m:r>
                      <a:rPr lang="en-US" sz="2800" b="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=1</m:t>
                    </m:r>
                  </m:oMath>
                </a14:m>
                <a:r>
                  <a:rPr lang="en-US" sz="2800" dirty="0"/>
                  <a:t>. If accepted,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+2</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xmlns="">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1073114"/>
              </a:xfrm>
              <a:prstGeom prst="rect">
                <a:avLst/>
              </a:prstGeom>
              <a:blipFill>
                <a:blip r:embed="rId3"/>
                <a:stretch>
                  <a:fillRect l="-1242" t="-3488" b="-9302"/>
                </a:stretch>
              </a:blipFill>
            </p:spPr>
            <p:txBody>
              <a:bodyPr/>
              <a:lstStyle/>
              <a:p>
                <a:r>
                  <a:rPr lang="en-US">
                    <a:noFill/>
                  </a:rPr>
                  <a:t> </a:t>
                </a:r>
              </a:p>
            </p:txBody>
          </p:sp>
        </mc:Fallback>
      </mc:AlternateContent>
    </p:spTree>
    <p:extLst>
      <p:ext uri="{BB962C8B-B14F-4D97-AF65-F5344CB8AC3E}">
        <p14:creationId xmlns:p14="http://schemas.microsoft.com/office/powerpoint/2010/main" val="392125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Add Partition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3016" t="-59593" b="-328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5D46F11-0B1D-67F1-2109-4DC3F7069371}"/>
              </a:ext>
            </a:extLst>
          </p:cNvPr>
          <p:cNvSpPr txBox="1"/>
          <p:nvPr/>
        </p:nvSpPr>
        <p:spPr>
          <a:xfrm>
            <a:off x="513708" y="4077937"/>
            <a:ext cx="10202238" cy="1815882"/>
          </a:xfrm>
          <a:prstGeom prst="rect">
            <a:avLst/>
          </a:prstGeom>
          <a:noFill/>
        </p:spPr>
        <p:txBody>
          <a:bodyPr wrap="square" rtlCol="0">
            <a:spAutoFit/>
          </a:bodyPr>
          <a:lstStyle/>
          <a:p>
            <a:r>
              <a:rPr lang="en-US" sz="2800" dirty="0"/>
              <a:t>Since no new parameters are generated by an indirect consequence of increasing the dimension of the parameter space (i.e., all new parameters are sampled directly from the proposal distribution), then no Jacobian ratio is needed.  </a:t>
            </a:r>
          </a:p>
        </p:txBody>
      </p:sp>
    </p:spTree>
    <p:extLst>
      <p:ext uri="{BB962C8B-B14F-4D97-AF65-F5344CB8AC3E}">
        <p14:creationId xmlns:p14="http://schemas.microsoft.com/office/powerpoint/2010/main" val="2207525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Add Partition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𝑤</m:t>
                                          </m:r>
                                        </m:sub>
                                      </m:sSub>
                                    </m:e>
                                  </m:d>
                                </m:e>
                              </m:fun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i="1">
                                  <a:latin typeface="Cambria Math" panose="02040503050406030204" pitchFamily="18" charset="0"/>
                                </a:rPr>
                                <m:t>]</m:t>
                              </m:r>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11098" t="-58140" r="-15923" b="-36919"/>
                </a:stretch>
              </a:blipFill>
            </p:spPr>
            <p:txBody>
              <a:bodyPr/>
              <a:lstStyle/>
              <a:p>
                <a:r>
                  <a:rPr lang="en-US">
                    <a:noFill/>
                  </a:rPr>
                  <a:t> </a:t>
                </a:r>
              </a:p>
            </p:txBody>
          </p:sp>
        </mc:Fallback>
      </mc:AlternateContent>
    </p:spTree>
    <p:extLst>
      <p:ext uri="{BB962C8B-B14F-4D97-AF65-F5344CB8AC3E}">
        <p14:creationId xmlns:p14="http://schemas.microsoft.com/office/powerpoint/2010/main" val="196396659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Delete Partition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r>
                      <a:rPr lang="en-US" i="1">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572273"/>
              </a:xfrm>
              <a:prstGeom prst="rect">
                <a:avLst/>
              </a:prstGeom>
              <a:noFill/>
            </p:spPr>
            <p:txBody>
              <a:bodyPr wrap="square" rtlCol="0">
                <a:spAutoFit/>
              </a:bodyPr>
              <a:lstStyle/>
              <a:p>
                <a:r>
                  <a:rPr lang="en-US" sz="2800" dirty="0"/>
                  <a:t>If accepted,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xmlns="">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572273"/>
              </a:xfrm>
              <a:prstGeom prst="rect">
                <a:avLst/>
              </a:prstGeom>
              <a:blipFill>
                <a:blip r:embed="rId3"/>
                <a:stretch>
                  <a:fillRect l="-1242" t="-8696" b="-21739"/>
                </a:stretch>
              </a:blipFill>
            </p:spPr>
            <p:txBody>
              <a:bodyPr/>
              <a:lstStyle/>
              <a:p>
                <a:r>
                  <a:rPr lang="en-US">
                    <a:noFill/>
                  </a:rPr>
                  <a:t> </a:t>
                </a:r>
              </a:p>
            </p:txBody>
          </p:sp>
        </mc:Fallback>
      </mc:AlternateContent>
    </p:spTree>
    <p:extLst>
      <p:ext uri="{BB962C8B-B14F-4D97-AF65-F5344CB8AC3E}">
        <p14:creationId xmlns:p14="http://schemas.microsoft.com/office/powerpoint/2010/main" val="41862297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Delete Partition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rPr>
                                        <m:t>𝑤</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r>
                                            <a:rPr lang="en-US" b="0" i="1" smtClean="0">
                                              <a:latin typeface="Cambria Math" panose="02040503050406030204" pitchFamily="18" charset="0"/>
                                            </a:rPr>
                                            <m:t>−1</m:t>
                                          </m:r>
                                        </m:sub>
                                      </m:sSub>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241" t="-59593" b="-32849"/>
                </a:stretch>
              </a:blipFill>
            </p:spPr>
            <p:txBody>
              <a:bodyPr/>
              <a:lstStyle/>
              <a:p>
                <a:r>
                  <a:rPr lang="en-US">
                    <a:noFill/>
                  </a:rPr>
                  <a:t> </a:t>
                </a:r>
              </a:p>
            </p:txBody>
          </p:sp>
        </mc:Fallback>
      </mc:AlternateContent>
    </p:spTree>
    <p:extLst>
      <p:ext uri="{BB962C8B-B14F-4D97-AF65-F5344CB8AC3E}">
        <p14:creationId xmlns:p14="http://schemas.microsoft.com/office/powerpoint/2010/main" val="112977778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Delete Partition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sub>
                                      </m:sSub>
                                    </m:e>
                                  </m:d>
                                </m:e>
                              </m:fun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11098" t="-58140" r="-15923" b="-36919"/>
                </a:stretch>
              </a:blipFill>
            </p:spPr>
            <p:txBody>
              <a:bodyPr/>
              <a:lstStyle/>
              <a:p>
                <a:r>
                  <a:rPr lang="en-US">
                    <a:noFill/>
                  </a:rPr>
                  <a:t> </a:t>
                </a:r>
              </a:p>
            </p:txBody>
          </p:sp>
        </mc:Fallback>
      </mc:AlternateContent>
    </p:spTree>
    <p:extLst>
      <p:ext uri="{BB962C8B-B14F-4D97-AF65-F5344CB8AC3E}">
        <p14:creationId xmlns:p14="http://schemas.microsoft.com/office/powerpoint/2010/main" val="3086415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0E36-C9D5-13F8-6052-14662D8CE647}"/>
              </a:ext>
            </a:extLst>
          </p:cNvPr>
          <p:cNvSpPr>
            <a:spLocks noGrp="1"/>
          </p:cNvSpPr>
          <p:nvPr>
            <p:ph type="title"/>
          </p:nvPr>
        </p:nvSpPr>
        <p:spPr/>
        <p:txBody>
          <a:bodyPr/>
          <a:lstStyle/>
          <a:p>
            <a:r>
              <a:rPr lang="en-US" dirty="0"/>
              <a:t>Busy </a:t>
            </a:r>
            <a:r>
              <a:rPr lang="en-US" dirty="0" err="1"/>
              <a:t>Beeway</a:t>
            </a:r>
            <a:endParaRPr lang="en-US" dirty="0"/>
          </a:p>
        </p:txBody>
      </p:sp>
      <p:sp>
        <p:nvSpPr>
          <p:cNvPr id="3" name="Content Placeholder 2">
            <a:extLst>
              <a:ext uri="{FF2B5EF4-FFF2-40B4-BE49-F238E27FC236}">
                <a16:creationId xmlns:a16="http://schemas.microsoft.com/office/drawing/2014/main" id="{876108E3-961D-8B48-118D-7307936D026F}"/>
              </a:ext>
            </a:extLst>
          </p:cNvPr>
          <p:cNvSpPr>
            <a:spLocks noGrp="1"/>
          </p:cNvSpPr>
          <p:nvPr>
            <p:ph idx="1"/>
          </p:nvPr>
        </p:nvSpPr>
        <p:spPr/>
        <p:txBody>
          <a:bodyPr/>
          <a:lstStyle/>
          <a:p>
            <a:r>
              <a:rPr lang="en-US" dirty="0"/>
              <a:t>Player max speed = 4 units per second</a:t>
            </a:r>
          </a:p>
          <a:p>
            <a:r>
              <a:rPr lang="en-US" dirty="0"/>
              <a:t>Obstacle speeds = (2,4,6,8) units per second at probabilities (0.25,0.34,0.25,0.15) </a:t>
            </a:r>
            <a:r>
              <a:rPr lang="en-US"/>
              <a:t>(NEED TO CHECK THIS)</a:t>
            </a:r>
          </a:p>
          <a:p>
            <a:endParaRPr lang="en-US" dirty="0"/>
          </a:p>
        </p:txBody>
      </p:sp>
    </p:spTree>
    <p:extLst>
      <p:ext uri="{BB962C8B-B14F-4D97-AF65-F5344CB8AC3E}">
        <p14:creationId xmlns:p14="http://schemas.microsoft.com/office/powerpoint/2010/main" val="45563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xmlns="">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8903"/>
            <a:ext cx="11576359" cy="13055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97689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19403" y="1391906"/>
            <a:ext cx="8830010"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3"/>
                <a:stretch>
                  <a:fillRect l="-957" t="-2358"/>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19403" y="1391906"/>
            <a:ext cx="8830010"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grpSp>
        <p:nvGrpSpPr>
          <p:cNvPr id="8" name="Group 7">
            <a:extLst>
              <a:ext uri="{FF2B5EF4-FFF2-40B4-BE49-F238E27FC236}">
                <a16:creationId xmlns:a16="http://schemas.microsoft.com/office/drawing/2014/main" id="{7801ADDB-363C-3D9A-06A0-C2ECC8D558DF}"/>
              </a:ext>
            </a:extLst>
          </p:cNvPr>
          <p:cNvGrpSpPr/>
          <p:nvPr/>
        </p:nvGrpSpPr>
        <p:grpSpPr>
          <a:xfrm>
            <a:off x="1381905" y="1512737"/>
            <a:ext cx="9177337" cy="3983938"/>
            <a:chOff x="1381905" y="1512737"/>
            <a:chExt cx="9177337" cy="3983938"/>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1512737"/>
              <a:ext cx="8997539" cy="3983938"/>
            </a:xfrm>
            <a:prstGeom prst="rect">
              <a:avLst/>
            </a:prstGeom>
          </p:spPr>
        </p:pic>
        <p:sp>
          <p:nvSpPr>
            <p:cNvPr id="5" name="Rectangle 4">
              <a:extLst>
                <a:ext uri="{FF2B5EF4-FFF2-40B4-BE49-F238E27FC236}">
                  <a16:creationId xmlns:a16="http://schemas.microsoft.com/office/drawing/2014/main" id="{B3A9E749-D396-D953-B59F-22B98C956261}"/>
                </a:ext>
              </a:extLst>
            </p:cNvPr>
            <p:cNvSpPr/>
            <p:nvPr/>
          </p:nvSpPr>
          <p:spPr>
            <a:xfrm>
              <a:off x="10161142" y="4433691"/>
              <a:ext cx="398100" cy="528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D9ADB07-EFDD-62D6-C772-B12DB320F591}"/>
                    </a:ext>
                  </a:extLst>
                </p:cNvPr>
                <p:cNvSpPr txBox="1"/>
                <p:nvPr/>
              </p:nvSpPr>
              <p:spPr>
                <a:xfrm>
                  <a:off x="7911101" y="4326273"/>
                  <a:ext cx="45076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xmlns="">
            <p:sp>
              <p:nvSpPr>
                <p:cNvPr id="6" name="TextBox 5">
                  <a:extLst>
                    <a:ext uri="{FF2B5EF4-FFF2-40B4-BE49-F238E27FC236}">
                      <a16:creationId xmlns:a16="http://schemas.microsoft.com/office/drawing/2014/main" id="{5D9ADB07-EFDD-62D6-C772-B12DB320F591}"/>
                    </a:ext>
                  </a:extLst>
                </p:cNvPr>
                <p:cNvSpPr txBox="1">
                  <a:spLocks noRot="1" noChangeAspect="1" noMove="1" noResize="1" noEditPoints="1" noAdjustHandles="1" noChangeArrowheads="1" noChangeShapeType="1" noTextEdit="1"/>
                </p:cNvSpPr>
                <p:nvPr/>
              </p:nvSpPr>
              <p:spPr>
                <a:xfrm>
                  <a:off x="7911101" y="4326273"/>
                  <a:ext cx="450764" cy="646331"/>
                </a:xfrm>
                <a:prstGeom prst="rect">
                  <a:avLst/>
                </a:prstGeom>
                <a:blipFill>
                  <a:blip r:embed="rId3"/>
                  <a:stretch>
                    <a:fillRect l="-16667" r="-13889" b="-23077"/>
                  </a:stretch>
                </a:blipFill>
              </p:spPr>
              <p:txBody>
                <a:bodyPr/>
                <a:lstStyle/>
                <a:p>
                  <a:r>
                    <a:rPr lang="en-US">
                      <a:noFill/>
                    </a:rPr>
                    <a:t> </a:t>
                  </a:r>
                </a:p>
              </p:txBody>
            </p:sp>
          </mc:Fallback>
        </mc:AlternateContent>
      </p:grpSp>
    </p:spTree>
    <p:extLst>
      <p:ext uri="{BB962C8B-B14F-4D97-AF65-F5344CB8AC3E}">
        <p14:creationId xmlns:p14="http://schemas.microsoft.com/office/powerpoint/2010/main" val="259003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grpSp>
        <p:nvGrpSpPr>
          <p:cNvPr id="6" name="Group 5">
            <a:extLst>
              <a:ext uri="{FF2B5EF4-FFF2-40B4-BE49-F238E27FC236}">
                <a16:creationId xmlns:a16="http://schemas.microsoft.com/office/drawing/2014/main" id="{3734CFD5-27F1-A8AE-C600-380A35C91422}"/>
              </a:ext>
            </a:extLst>
          </p:cNvPr>
          <p:cNvGrpSpPr/>
          <p:nvPr/>
        </p:nvGrpSpPr>
        <p:grpSpPr>
          <a:xfrm>
            <a:off x="1063406" y="1639121"/>
            <a:ext cx="11253669" cy="3703441"/>
            <a:chOff x="1063406" y="1639121"/>
            <a:chExt cx="11253669" cy="3703441"/>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063406" y="1639121"/>
              <a:ext cx="10987191" cy="3703441"/>
            </a:xfrm>
            <a:prstGeom prst="rect">
              <a:avLst/>
            </a:prstGeom>
          </p:spPr>
        </p:pic>
        <p:sp>
          <p:nvSpPr>
            <p:cNvPr id="4" name="Rectangle 3">
              <a:extLst>
                <a:ext uri="{FF2B5EF4-FFF2-40B4-BE49-F238E27FC236}">
                  <a16:creationId xmlns:a16="http://schemas.microsoft.com/office/drawing/2014/main" id="{1B885FB9-0430-E9A3-40EB-4D319AEDBC74}"/>
                </a:ext>
              </a:extLst>
            </p:cNvPr>
            <p:cNvSpPr/>
            <p:nvPr/>
          </p:nvSpPr>
          <p:spPr>
            <a:xfrm>
              <a:off x="3061699" y="4464514"/>
              <a:ext cx="398100" cy="528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843BA10-CD33-77D7-258E-8F65D8F353DC}"/>
                    </a:ext>
                  </a:extLst>
                </p:cNvPr>
                <p:cNvSpPr txBox="1"/>
                <p:nvPr/>
              </p:nvSpPr>
              <p:spPr>
                <a:xfrm>
                  <a:off x="11866311" y="3052277"/>
                  <a:ext cx="45076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9843BA10-CD33-77D7-258E-8F65D8F353DC}"/>
                    </a:ext>
                  </a:extLst>
                </p:cNvPr>
                <p:cNvSpPr txBox="1">
                  <a:spLocks noRot="1" noChangeAspect="1" noMove="1" noResize="1" noEditPoints="1" noAdjustHandles="1" noChangeArrowheads="1" noChangeShapeType="1" noTextEdit="1"/>
                </p:cNvSpPr>
                <p:nvPr/>
              </p:nvSpPr>
              <p:spPr>
                <a:xfrm>
                  <a:off x="11866311" y="3052277"/>
                  <a:ext cx="450764" cy="646331"/>
                </a:xfrm>
                <a:prstGeom prst="rect">
                  <a:avLst/>
                </a:prstGeom>
                <a:blipFill>
                  <a:blip r:embed="rId3"/>
                  <a:stretch>
                    <a:fillRect l="-16216" r="-10811" b="-21154"/>
                  </a:stretch>
                </a:blipFill>
              </p:spPr>
              <p:txBody>
                <a:bodyPr/>
                <a:lstStyle/>
                <a:p>
                  <a:r>
                    <a:rPr lang="en-US">
                      <a:noFill/>
                    </a:rPr>
                    <a:t> </a:t>
                  </a:r>
                </a:p>
              </p:txBody>
            </p:sp>
          </mc:Fallback>
        </mc:AlternateContent>
      </p:grpSp>
    </p:spTree>
    <p:extLst>
      <p:ext uri="{BB962C8B-B14F-4D97-AF65-F5344CB8AC3E}">
        <p14:creationId xmlns:p14="http://schemas.microsoft.com/office/powerpoint/2010/main" val="11258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grpSp>
        <p:nvGrpSpPr>
          <p:cNvPr id="10" name="Group 9">
            <a:extLst>
              <a:ext uri="{FF2B5EF4-FFF2-40B4-BE49-F238E27FC236}">
                <a16:creationId xmlns:a16="http://schemas.microsoft.com/office/drawing/2014/main" id="{C5B11979-1646-C743-3D21-DB5B4E848AE4}"/>
              </a:ext>
            </a:extLst>
          </p:cNvPr>
          <p:cNvGrpSpPr/>
          <p:nvPr/>
        </p:nvGrpSpPr>
        <p:grpSpPr>
          <a:xfrm>
            <a:off x="1762966" y="1320462"/>
            <a:ext cx="8962983" cy="3559735"/>
            <a:chOff x="1762966" y="1320462"/>
            <a:chExt cx="8962983" cy="3559735"/>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p:sp>
          <p:nvSpPr>
            <p:cNvPr id="4" name="Freeform 3">
              <a:extLst>
                <a:ext uri="{FF2B5EF4-FFF2-40B4-BE49-F238E27FC236}">
                  <a16:creationId xmlns:a16="http://schemas.microsoft.com/office/drawing/2014/main" id="{36CB2206-D96B-7589-EC61-EB58694232DA}"/>
                </a:ext>
              </a:extLst>
            </p:cNvPr>
            <p:cNvSpPr/>
            <p:nvPr/>
          </p:nvSpPr>
          <p:spPr>
            <a:xfrm>
              <a:off x="3411020" y="3524036"/>
              <a:ext cx="215758" cy="1325366"/>
            </a:xfrm>
            <a:custGeom>
              <a:avLst/>
              <a:gdLst>
                <a:gd name="connsiteX0" fmla="*/ 164387 w 215758"/>
                <a:gd name="connsiteY0" fmla="*/ 1325366 h 1325366"/>
                <a:gd name="connsiteX1" fmla="*/ 0 w 215758"/>
                <a:gd name="connsiteY1" fmla="*/ 1273995 h 1325366"/>
                <a:gd name="connsiteX2" fmla="*/ 92468 w 215758"/>
                <a:gd name="connsiteY2" fmla="*/ 780836 h 1325366"/>
                <a:gd name="connsiteX3" fmla="*/ 20549 w 215758"/>
                <a:gd name="connsiteY3" fmla="*/ 133564 h 1325366"/>
                <a:gd name="connsiteX4" fmla="*/ 51371 w 215758"/>
                <a:gd name="connsiteY4" fmla="*/ 0 h 1325366"/>
                <a:gd name="connsiteX5" fmla="*/ 215758 w 215758"/>
                <a:gd name="connsiteY5" fmla="*/ 113016 h 1325366"/>
                <a:gd name="connsiteX6" fmla="*/ 164387 w 215758"/>
                <a:gd name="connsiteY6" fmla="*/ 1325366 h 132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58" h="1325366">
                  <a:moveTo>
                    <a:pt x="164387" y="1325366"/>
                  </a:moveTo>
                  <a:lnTo>
                    <a:pt x="0" y="1273995"/>
                  </a:lnTo>
                  <a:lnTo>
                    <a:pt x="92468" y="780836"/>
                  </a:lnTo>
                  <a:lnTo>
                    <a:pt x="20549" y="133564"/>
                  </a:lnTo>
                  <a:lnTo>
                    <a:pt x="51371" y="0"/>
                  </a:lnTo>
                  <a:lnTo>
                    <a:pt x="215758" y="113016"/>
                  </a:lnTo>
                  <a:lnTo>
                    <a:pt x="164387" y="1325366"/>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4922FB16-36AD-3D16-F956-FCF6C7C2C179}"/>
                </a:ext>
              </a:extLst>
            </p:cNvPr>
            <p:cNvPicPr>
              <a:picLocks noChangeAspect="1"/>
            </p:cNvPicPr>
            <p:nvPr/>
          </p:nvPicPr>
          <p:blipFill>
            <a:blip r:embed="rId3"/>
            <a:stretch>
              <a:fillRect/>
            </a:stretch>
          </p:blipFill>
          <p:spPr>
            <a:xfrm>
              <a:off x="10579645" y="2345077"/>
              <a:ext cx="146304" cy="1211073"/>
            </a:xfrm>
            <a:prstGeom prst="rect">
              <a:avLst/>
            </a:prstGeom>
          </p:spPr>
        </p:pic>
      </p:grpSp>
    </p:spTree>
    <p:extLst>
      <p:ext uri="{BB962C8B-B14F-4D97-AF65-F5344CB8AC3E}">
        <p14:creationId xmlns:p14="http://schemas.microsoft.com/office/powerpoint/2010/main" val="68253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xmlns="">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823FDAD-A348-476B-5F9F-3127194625A7}"/>
              </a:ext>
            </a:extLst>
          </p:cNvPr>
          <p:cNvGrpSpPr/>
          <p:nvPr/>
        </p:nvGrpSpPr>
        <p:grpSpPr>
          <a:xfrm>
            <a:off x="1762966" y="1320462"/>
            <a:ext cx="8962983" cy="3559735"/>
            <a:chOff x="1762966" y="1320462"/>
            <a:chExt cx="8962983" cy="3559735"/>
          </a:xfrm>
        </p:grpSpPr>
        <p:pic>
          <p:nvPicPr>
            <p:cNvPr id="10" name="Picture 9">
              <a:extLst>
                <a:ext uri="{FF2B5EF4-FFF2-40B4-BE49-F238E27FC236}">
                  <a16:creationId xmlns:a16="http://schemas.microsoft.com/office/drawing/2014/main" id="{6DBDB038-B904-04AF-786B-F457ACF0F3E4}"/>
                </a:ext>
              </a:extLst>
            </p:cNvPr>
            <p:cNvPicPr>
              <a:picLocks noChangeAspect="1"/>
            </p:cNvPicPr>
            <p:nvPr/>
          </p:nvPicPr>
          <p:blipFill>
            <a:blip r:embed="rId4"/>
            <a:srcRect/>
            <a:stretch/>
          </p:blipFill>
          <p:spPr>
            <a:xfrm>
              <a:off x="1762966" y="1320462"/>
              <a:ext cx="8879157" cy="3559735"/>
            </a:xfrm>
            <a:prstGeom prst="rect">
              <a:avLst/>
            </a:prstGeom>
          </p:spPr>
        </p:pic>
        <p:sp>
          <p:nvSpPr>
            <p:cNvPr id="11" name="Freeform 10">
              <a:extLst>
                <a:ext uri="{FF2B5EF4-FFF2-40B4-BE49-F238E27FC236}">
                  <a16:creationId xmlns:a16="http://schemas.microsoft.com/office/drawing/2014/main" id="{5D0485FD-1AE9-59F1-C39D-24B01EB0715B}"/>
                </a:ext>
              </a:extLst>
            </p:cNvPr>
            <p:cNvSpPr/>
            <p:nvPr/>
          </p:nvSpPr>
          <p:spPr>
            <a:xfrm>
              <a:off x="3411020" y="3524036"/>
              <a:ext cx="215758" cy="1325366"/>
            </a:xfrm>
            <a:custGeom>
              <a:avLst/>
              <a:gdLst>
                <a:gd name="connsiteX0" fmla="*/ 164387 w 215758"/>
                <a:gd name="connsiteY0" fmla="*/ 1325366 h 1325366"/>
                <a:gd name="connsiteX1" fmla="*/ 0 w 215758"/>
                <a:gd name="connsiteY1" fmla="*/ 1273995 h 1325366"/>
                <a:gd name="connsiteX2" fmla="*/ 92468 w 215758"/>
                <a:gd name="connsiteY2" fmla="*/ 780836 h 1325366"/>
                <a:gd name="connsiteX3" fmla="*/ 20549 w 215758"/>
                <a:gd name="connsiteY3" fmla="*/ 133564 h 1325366"/>
                <a:gd name="connsiteX4" fmla="*/ 51371 w 215758"/>
                <a:gd name="connsiteY4" fmla="*/ 0 h 1325366"/>
                <a:gd name="connsiteX5" fmla="*/ 215758 w 215758"/>
                <a:gd name="connsiteY5" fmla="*/ 113016 h 1325366"/>
                <a:gd name="connsiteX6" fmla="*/ 164387 w 215758"/>
                <a:gd name="connsiteY6" fmla="*/ 1325366 h 132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758" h="1325366">
                  <a:moveTo>
                    <a:pt x="164387" y="1325366"/>
                  </a:moveTo>
                  <a:lnTo>
                    <a:pt x="0" y="1273995"/>
                  </a:lnTo>
                  <a:lnTo>
                    <a:pt x="92468" y="780836"/>
                  </a:lnTo>
                  <a:lnTo>
                    <a:pt x="20549" y="133564"/>
                  </a:lnTo>
                  <a:lnTo>
                    <a:pt x="51371" y="0"/>
                  </a:lnTo>
                  <a:lnTo>
                    <a:pt x="215758" y="113016"/>
                  </a:lnTo>
                  <a:lnTo>
                    <a:pt x="164387" y="1325366"/>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CD21E99C-F7FB-2902-BEAA-6B55BD219C55}"/>
                </a:ext>
              </a:extLst>
            </p:cNvPr>
            <p:cNvPicPr>
              <a:picLocks noChangeAspect="1"/>
            </p:cNvPicPr>
            <p:nvPr/>
          </p:nvPicPr>
          <p:blipFill>
            <a:blip r:embed="rId5"/>
            <a:stretch>
              <a:fillRect/>
            </a:stretch>
          </p:blipFill>
          <p:spPr>
            <a:xfrm>
              <a:off x="10579645" y="2345077"/>
              <a:ext cx="146304" cy="1211073"/>
            </a:xfrm>
            <a:prstGeom prst="rect">
              <a:avLst/>
            </a:prstGeom>
          </p:spPr>
        </p:pic>
      </p:grpSp>
    </p:spTree>
    <p:extLst>
      <p:ext uri="{BB962C8B-B14F-4D97-AF65-F5344CB8AC3E}">
        <p14:creationId xmlns:p14="http://schemas.microsoft.com/office/powerpoint/2010/main" val="53757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grpSp>
        <p:nvGrpSpPr>
          <p:cNvPr id="6" name="Group 5">
            <a:extLst>
              <a:ext uri="{FF2B5EF4-FFF2-40B4-BE49-F238E27FC236}">
                <a16:creationId xmlns:a16="http://schemas.microsoft.com/office/drawing/2014/main" id="{5308C29E-AE6A-1448-8DC9-02F37D5078F7}"/>
              </a:ext>
            </a:extLst>
          </p:cNvPr>
          <p:cNvGrpSpPr/>
          <p:nvPr/>
        </p:nvGrpSpPr>
        <p:grpSpPr>
          <a:xfrm>
            <a:off x="1382620" y="1371833"/>
            <a:ext cx="9971179" cy="5329270"/>
            <a:chOff x="1382620" y="1371833"/>
            <a:chExt cx="9971179" cy="5329270"/>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
          <p:nvSpPr>
            <p:cNvPr id="4" name="Rectangle 3">
              <a:extLst>
                <a:ext uri="{FF2B5EF4-FFF2-40B4-BE49-F238E27FC236}">
                  <a16:creationId xmlns:a16="http://schemas.microsoft.com/office/drawing/2014/main" id="{28AFF654-C543-3B59-72DD-661FAF45867C}"/>
                </a:ext>
              </a:extLst>
            </p:cNvPr>
            <p:cNvSpPr/>
            <p:nvPr/>
          </p:nvSpPr>
          <p:spPr>
            <a:xfrm>
              <a:off x="7890554" y="5646042"/>
              <a:ext cx="398100" cy="528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C37286-FD58-03F1-4CED-6BC959DCF0D4}"/>
                    </a:ext>
                  </a:extLst>
                </p:cNvPr>
                <p:cNvSpPr txBox="1"/>
                <p:nvPr/>
              </p:nvSpPr>
              <p:spPr>
                <a:xfrm>
                  <a:off x="5914855" y="5518164"/>
                  <a:ext cx="45076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13C37286-FD58-03F1-4CED-6BC959DCF0D4}"/>
                    </a:ext>
                  </a:extLst>
                </p:cNvPr>
                <p:cNvSpPr txBox="1">
                  <a:spLocks noRot="1" noChangeAspect="1" noMove="1" noResize="1" noEditPoints="1" noAdjustHandles="1" noChangeArrowheads="1" noChangeShapeType="1" noTextEdit="1"/>
                </p:cNvSpPr>
                <p:nvPr/>
              </p:nvSpPr>
              <p:spPr>
                <a:xfrm>
                  <a:off x="5914855" y="5518164"/>
                  <a:ext cx="450764" cy="646331"/>
                </a:xfrm>
                <a:prstGeom prst="rect">
                  <a:avLst/>
                </a:prstGeom>
                <a:blipFill>
                  <a:blip r:embed="rId3"/>
                  <a:stretch>
                    <a:fillRect l="-13514" r="-13514" b="-21154"/>
                  </a:stretch>
                </a:blipFill>
              </p:spPr>
              <p:txBody>
                <a:bodyPr/>
                <a:lstStyle/>
                <a:p>
                  <a:r>
                    <a:rPr lang="en-US">
                      <a:noFill/>
                    </a:rPr>
                    <a:t> </a:t>
                  </a:r>
                </a:p>
              </p:txBody>
            </p:sp>
          </mc:Fallback>
        </mc:AlternateContent>
      </p:grpSp>
    </p:spTree>
    <p:extLst>
      <p:ext uri="{BB962C8B-B14F-4D97-AF65-F5344CB8AC3E}">
        <p14:creationId xmlns:p14="http://schemas.microsoft.com/office/powerpoint/2010/main" val="42099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grpSp>
        <p:nvGrpSpPr>
          <p:cNvPr id="9" name="Group 8">
            <a:extLst>
              <a:ext uri="{FF2B5EF4-FFF2-40B4-BE49-F238E27FC236}">
                <a16:creationId xmlns:a16="http://schemas.microsoft.com/office/drawing/2014/main" id="{70480C20-9D87-CDDA-1341-CC9DE639C39E}"/>
              </a:ext>
            </a:extLst>
          </p:cNvPr>
          <p:cNvGrpSpPr/>
          <p:nvPr/>
        </p:nvGrpSpPr>
        <p:grpSpPr>
          <a:xfrm>
            <a:off x="1382620" y="2023317"/>
            <a:ext cx="9971179" cy="4026302"/>
            <a:chOff x="1382620" y="2023317"/>
            <a:chExt cx="9971179" cy="4026302"/>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pic>
          <p:nvPicPr>
            <p:cNvPr id="7" name="Picture 6">
              <a:extLst>
                <a:ext uri="{FF2B5EF4-FFF2-40B4-BE49-F238E27FC236}">
                  <a16:creationId xmlns:a16="http://schemas.microsoft.com/office/drawing/2014/main" id="{FD88226C-C6CB-C5A7-2D8D-0BEC7732F675}"/>
                </a:ext>
              </a:extLst>
            </p:cNvPr>
            <p:cNvPicPr>
              <a:picLocks noChangeAspect="1"/>
            </p:cNvPicPr>
            <p:nvPr/>
          </p:nvPicPr>
          <p:blipFill>
            <a:blip r:embed="rId3"/>
            <a:stretch>
              <a:fillRect/>
            </a:stretch>
          </p:blipFill>
          <p:spPr>
            <a:xfrm>
              <a:off x="6819696" y="4579516"/>
              <a:ext cx="179363" cy="1371600"/>
            </a:xfrm>
            <a:prstGeom prst="rect">
              <a:avLst/>
            </a:prstGeom>
          </p:spPr>
        </p:pic>
        <p:sp>
          <p:nvSpPr>
            <p:cNvPr id="8" name="Freeform 7">
              <a:extLst>
                <a:ext uri="{FF2B5EF4-FFF2-40B4-BE49-F238E27FC236}">
                  <a16:creationId xmlns:a16="http://schemas.microsoft.com/office/drawing/2014/main" id="{6AF45019-E08A-0CAF-66D2-A93366FE3631}"/>
                </a:ext>
              </a:extLst>
            </p:cNvPr>
            <p:cNvSpPr/>
            <p:nvPr/>
          </p:nvSpPr>
          <p:spPr>
            <a:xfrm>
              <a:off x="8815227" y="4551452"/>
              <a:ext cx="267128" cy="1428108"/>
            </a:xfrm>
            <a:custGeom>
              <a:avLst/>
              <a:gdLst>
                <a:gd name="connsiteX0" fmla="*/ 0 w 267128"/>
                <a:gd name="connsiteY0" fmla="*/ 61645 h 1428108"/>
                <a:gd name="connsiteX1" fmla="*/ 71919 w 267128"/>
                <a:gd name="connsiteY1" fmla="*/ 760287 h 1428108"/>
                <a:gd name="connsiteX2" fmla="*/ 0 w 267128"/>
                <a:gd name="connsiteY2" fmla="*/ 1428108 h 1428108"/>
                <a:gd name="connsiteX3" fmla="*/ 267128 w 267128"/>
                <a:gd name="connsiteY3" fmla="*/ 1417833 h 1428108"/>
                <a:gd name="connsiteX4" fmla="*/ 205483 w 267128"/>
                <a:gd name="connsiteY4" fmla="*/ 0 h 1428108"/>
                <a:gd name="connsiteX5" fmla="*/ 0 w 267128"/>
                <a:gd name="connsiteY5" fmla="*/ 61645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28" h="1428108">
                  <a:moveTo>
                    <a:pt x="0" y="61645"/>
                  </a:moveTo>
                  <a:lnTo>
                    <a:pt x="71919" y="760287"/>
                  </a:lnTo>
                  <a:lnTo>
                    <a:pt x="0" y="1428108"/>
                  </a:lnTo>
                  <a:lnTo>
                    <a:pt x="267128" y="1417833"/>
                  </a:lnTo>
                  <a:lnTo>
                    <a:pt x="205483" y="0"/>
                  </a:lnTo>
                  <a:lnTo>
                    <a:pt x="0" y="6164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731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grpSp>
        <p:nvGrpSpPr>
          <p:cNvPr id="6" name="Group 5">
            <a:extLst>
              <a:ext uri="{FF2B5EF4-FFF2-40B4-BE49-F238E27FC236}">
                <a16:creationId xmlns:a16="http://schemas.microsoft.com/office/drawing/2014/main" id="{BE1512ED-993C-8CE8-61EA-392284DB364F}"/>
              </a:ext>
            </a:extLst>
          </p:cNvPr>
          <p:cNvGrpSpPr/>
          <p:nvPr/>
        </p:nvGrpSpPr>
        <p:grpSpPr>
          <a:xfrm>
            <a:off x="1382620" y="2041323"/>
            <a:ext cx="9971179" cy="3990289"/>
            <a:chOff x="1382620" y="2041323"/>
            <a:chExt cx="9971179" cy="3990289"/>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pic>
          <p:nvPicPr>
            <p:cNvPr id="4" name="Picture 3">
              <a:extLst>
                <a:ext uri="{FF2B5EF4-FFF2-40B4-BE49-F238E27FC236}">
                  <a16:creationId xmlns:a16="http://schemas.microsoft.com/office/drawing/2014/main" id="{CDCF6BAE-3BD1-F932-89C3-5E7761B2BA60}"/>
                </a:ext>
              </a:extLst>
            </p:cNvPr>
            <p:cNvPicPr>
              <a:picLocks noChangeAspect="1"/>
            </p:cNvPicPr>
            <p:nvPr/>
          </p:nvPicPr>
          <p:blipFill>
            <a:blip r:embed="rId3"/>
            <a:stretch>
              <a:fillRect/>
            </a:stretch>
          </p:blipFill>
          <p:spPr>
            <a:xfrm>
              <a:off x="8782061" y="4660012"/>
              <a:ext cx="179363" cy="1371600"/>
            </a:xfrm>
            <a:prstGeom prst="rect">
              <a:avLst/>
            </a:prstGeom>
          </p:spPr>
        </p:pic>
        <p:sp>
          <p:nvSpPr>
            <p:cNvPr id="5" name="Freeform 4">
              <a:extLst>
                <a:ext uri="{FF2B5EF4-FFF2-40B4-BE49-F238E27FC236}">
                  <a16:creationId xmlns:a16="http://schemas.microsoft.com/office/drawing/2014/main" id="{BF092813-0F2E-1D40-F2F9-B848A6AA8EBF}"/>
                </a:ext>
              </a:extLst>
            </p:cNvPr>
            <p:cNvSpPr/>
            <p:nvPr/>
          </p:nvSpPr>
          <p:spPr>
            <a:xfrm>
              <a:off x="10818687" y="4551452"/>
              <a:ext cx="267128" cy="1428108"/>
            </a:xfrm>
            <a:custGeom>
              <a:avLst/>
              <a:gdLst>
                <a:gd name="connsiteX0" fmla="*/ 0 w 267128"/>
                <a:gd name="connsiteY0" fmla="*/ 61645 h 1428108"/>
                <a:gd name="connsiteX1" fmla="*/ 71919 w 267128"/>
                <a:gd name="connsiteY1" fmla="*/ 760287 h 1428108"/>
                <a:gd name="connsiteX2" fmla="*/ 0 w 267128"/>
                <a:gd name="connsiteY2" fmla="*/ 1428108 h 1428108"/>
                <a:gd name="connsiteX3" fmla="*/ 267128 w 267128"/>
                <a:gd name="connsiteY3" fmla="*/ 1417833 h 1428108"/>
                <a:gd name="connsiteX4" fmla="*/ 205483 w 267128"/>
                <a:gd name="connsiteY4" fmla="*/ 0 h 1428108"/>
                <a:gd name="connsiteX5" fmla="*/ 0 w 267128"/>
                <a:gd name="connsiteY5" fmla="*/ 61645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28" h="1428108">
                  <a:moveTo>
                    <a:pt x="0" y="61645"/>
                  </a:moveTo>
                  <a:lnTo>
                    <a:pt x="71919" y="760287"/>
                  </a:lnTo>
                  <a:lnTo>
                    <a:pt x="0" y="1428108"/>
                  </a:lnTo>
                  <a:lnTo>
                    <a:pt x="267128" y="1417833"/>
                  </a:lnTo>
                  <a:lnTo>
                    <a:pt x="205483" y="0"/>
                  </a:lnTo>
                  <a:lnTo>
                    <a:pt x="0" y="6164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825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xmlns="">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grpSp>
        <p:nvGrpSpPr>
          <p:cNvPr id="9" name="Group 8">
            <a:extLst>
              <a:ext uri="{FF2B5EF4-FFF2-40B4-BE49-F238E27FC236}">
                <a16:creationId xmlns:a16="http://schemas.microsoft.com/office/drawing/2014/main" id="{CD61BF0E-39E8-0D6B-CCD2-B84D17207E11}"/>
              </a:ext>
            </a:extLst>
          </p:cNvPr>
          <p:cNvGrpSpPr/>
          <p:nvPr/>
        </p:nvGrpSpPr>
        <p:grpSpPr>
          <a:xfrm>
            <a:off x="2182930" y="1690688"/>
            <a:ext cx="7826140" cy="2829941"/>
            <a:chOff x="2182930" y="1690688"/>
            <a:chExt cx="7826140" cy="2829941"/>
          </a:xfrm>
        </p:grpSpPr>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pic>
          <p:nvPicPr>
            <p:cNvPr id="4" name="Picture 3">
              <a:extLst>
                <a:ext uri="{FF2B5EF4-FFF2-40B4-BE49-F238E27FC236}">
                  <a16:creationId xmlns:a16="http://schemas.microsoft.com/office/drawing/2014/main" id="{EA8D9359-BC8F-7709-867D-1F2FB17AA123}"/>
                </a:ext>
              </a:extLst>
            </p:cNvPr>
            <p:cNvPicPr>
              <a:picLocks noChangeAspect="1"/>
            </p:cNvPicPr>
            <p:nvPr/>
          </p:nvPicPr>
          <p:blipFill>
            <a:blip r:embed="rId3"/>
            <a:stretch>
              <a:fillRect/>
            </a:stretch>
          </p:blipFill>
          <p:spPr>
            <a:xfrm>
              <a:off x="8452351" y="3248297"/>
              <a:ext cx="147275" cy="1188720"/>
            </a:xfrm>
            <a:prstGeom prst="rect">
              <a:avLst/>
            </a:prstGeom>
          </p:spPr>
        </p:pic>
        <p:sp>
          <p:nvSpPr>
            <p:cNvPr id="6" name="Rectangle 5">
              <a:extLst>
                <a:ext uri="{FF2B5EF4-FFF2-40B4-BE49-F238E27FC236}">
                  <a16:creationId xmlns:a16="http://schemas.microsoft.com/office/drawing/2014/main" id="{FC158133-66F9-D358-10E8-5217CEEB4E40}"/>
                </a:ext>
              </a:extLst>
            </p:cNvPr>
            <p:cNvSpPr/>
            <p:nvPr/>
          </p:nvSpPr>
          <p:spPr>
            <a:xfrm>
              <a:off x="9832369" y="3277456"/>
              <a:ext cx="176701" cy="1243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9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grpSp>
        <p:nvGrpSpPr>
          <p:cNvPr id="3" name="Group 2">
            <a:extLst>
              <a:ext uri="{FF2B5EF4-FFF2-40B4-BE49-F238E27FC236}">
                <a16:creationId xmlns:a16="http://schemas.microsoft.com/office/drawing/2014/main" id="{8C9E2A26-E58C-9161-2F63-918B207A93A0}"/>
              </a:ext>
            </a:extLst>
          </p:cNvPr>
          <p:cNvGrpSpPr/>
          <p:nvPr/>
        </p:nvGrpSpPr>
        <p:grpSpPr>
          <a:xfrm>
            <a:off x="2182930" y="1690688"/>
            <a:ext cx="7826140" cy="2829941"/>
            <a:chOff x="2182930" y="1690688"/>
            <a:chExt cx="7826140" cy="2829941"/>
          </a:xfrm>
        </p:grpSpPr>
        <p:pic>
          <p:nvPicPr>
            <p:cNvPr id="6" name="Picture 5">
              <a:extLst>
                <a:ext uri="{FF2B5EF4-FFF2-40B4-BE49-F238E27FC236}">
                  <a16:creationId xmlns:a16="http://schemas.microsoft.com/office/drawing/2014/main" id="{6A6D718F-1965-B472-729C-F6E5D32A5D3D}"/>
                </a:ext>
              </a:extLst>
            </p:cNvPr>
            <p:cNvPicPr>
              <a:picLocks noChangeAspect="1"/>
            </p:cNvPicPr>
            <p:nvPr/>
          </p:nvPicPr>
          <p:blipFill>
            <a:blip r:embed="rId2"/>
            <a:srcRect/>
            <a:stretch/>
          </p:blipFill>
          <p:spPr>
            <a:xfrm>
              <a:off x="2182930" y="1690688"/>
              <a:ext cx="7826140" cy="2746329"/>
            </a:xfrm>
            <a:prstGeom prst="rect">
              <a:avLst/>
            </a:prstGeom>
          </p:spPr>
        </p:pic>
        <p:pic>
          <p:nvPicPr>
            <p:cNvPr id="7" name="Picture 6">
              <a:extLst>
                <a:ext uri="{FF2B5EF4-FFF2-40B4-BE49-F238E27FC236}">
                  <a16:creationId xmlns:a16="http://schemas.microsoft.com/office/drawing/2014/main" id="{E4177A5F-7BC9-D587-F317-6FD9BBE68F7B}"/>
                </a:ext>
              </a:extLst>
            </p:cNvPr>
            <p:cNvPicPr>
              <a:picLocks noChangeAspect="1"/>
            </p:cNvPicPr>
            <p:nvPr/>
          </p:nvPicPr>
          <p:blipFill>
            <a:blip r:embed="rId3"/>
            <a:stretch>
              <a:fillRect/>
            </a:stretch>
          </p:blipFill>
          <p:spPr>
            <a:xfrm>
              <a:off x="8452351" y="3248297"/>
              <a:ext cx="147275" cy="1188720"/>
            </a:xfrm>
            <a:prstGeom prst="rect">
              <a:avLst/>
            </a:prstGeom>
          </p:spPr>
        </p:pic>
        <p:sp>
          <p:nvSpPr>
            <p:cNvPr id="8" name="Rectangle 7">
              <a:extLst>
                <a:ext uri="{FF2B5EF4-FFF2-40B4-BE49-F238E27FC236}">
                  <a16:creationId xmlns:a16="http://schemas.microsoft.com/office/drawing/2014/main" id="{4A065463-42D7-B817-57F2-1F46782EEA8C}"/>
                </a:ext>
              </a:extLst>
            </p:cNvPr>
            <p:cNvSpPr/>
            <p:nvPr/>
          </p:nvSpPr>
          <p:spPr>
            <a:xfrm>
              <a:off x="9832369" y="3277456"/>
              <a:ext cx="176701" cy="1243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721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rcRect/>
          <a:stretch/>
        </p:blipFill>
        <p:spPr>
          <a:xfrm>
            <a:off x="1757737" y="1987793"/>
            <a:ext cx="7772400" cy="661480"/>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nary>
                      </m:e>
                    </m:nary>
                    <m:r>
                      <a:rPr lang="en-US" b="0" i="1" smtClean="0">
                        <a:latin typeface="Cambria Math" panose="02040503050406030204" pitchFamily="18" charset="0"/>
                      </a:rPr>
                      <m:t>))</m:t>
                    </m:r>
                  </m:oMath>
                </a14:m>
                <a:r>
                  <a:rPr lang="en-US" dirty="0"/>
                  <a:t>.    </a:t>
                </a:r>
              </a:p>
            </p:txBody>
          </p:sp>
        </mc:Choice>
        <mc:Fallback xmlns="">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nary>
                      </m:e>
                    </m:nary>
                    <m:r>
                      <a:rPr lang="en-US" b="0" i="1" smtClean="0">
                        <a:latin typeface="Cambria Math" panose="02040503050406030204" pitchFamily="18" charset="0"/>
                      </a:rPr>
                      <m:t>))</m:t>
                    </m:r>
                  </m:oMath>
                </a14:m>
                <a:r>
                  <a:rPr lang="en-US" dirty="0"/>
                  <a:t>. </a:t>
                </a:r>
              </a:p>
              <a:p>
                <a:r>
                  <a:rPr lang="en-US" dirty="0"/>
                  <a:t>The latter term was originally omitted from the loss function because it doesn’t depend on any of the unknown parameters.    </a:t>
                </a:r>
              </a:p>
            </p:txBody>
          </p:sp>
        </mc:Choice>
        <mc:Fallback xmlns="">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60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40235004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r>
                  <a:rPr lang="en-US" dirty="0"/>
                  <a:t> under the constraint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p:txBody>
          </p:sp>
        </mc:Choice>
        <mc:Fallback xmlns="">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86454" y="1984382"/>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87857</TotalTime>
  <Words>6624</Words>
  <Application>Microsoft Macintosh PowerPoint</Application>
  <PresentationFormat>Widescreen</PresentationFormat>
  <Paragraphs>1199</Paragraphs>
  <Slides>125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125</vt:i4>
      </vt:variant>
    </vt:vector>
  </HeadingPairs>
  <TitlesOfParts>
    <vt:vector size="130"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vt:lpstr>
      <vt:lpstr>Posterior Distribution of s_w and w</vt:lpstr>
      <vt:lpstr>Posterior Distribution of s_w and w</vt:lpstr>
      <vt:lpstr>Prior of w</vt:lpstr>
      <vt:lpstr>Prior of s_w |w</vt:lpstr>
      <vt:lpstr>Computing P(s_w,w|D)</vt:lpstr>
      <vt:lpstr>Computing P(s_w,w|D)</vt:lpstr>
      <vt:lpstr>Computing P(s_w,w|D)</vt:lpstr>
      <vt:lpstr>Computing P(s_w,w|D)</vt:lpstr>
      <vt:lpstr>Reversible Jump Markov Chain Monte Carlo</vt:lpstr>
      <vt:lpstr>Reversible Jump Markov Chain Monte Carlo</vt:lpstr>
      <vt:lpstr>Reversible Jump Markov Chain Monte Carlo</vt:lpstr>
      <vt:lpstr>RJMCMC Proposal Distribution</vt:lpstr>
      <vt:lpstr>RJMCMC Proposal Distribution</vt:lpstr>
      <vt:lpstr>Other Assumptions and Constraints on the Proposal Distribution</vt:lpstr>
      <vt:lpstr>Other Assumptions and Constraints on the Proposal Distribution</vt:lpstr>
      <vt:lpstr>Other Assumptions and Constraints on the Proposal Distribution</vt:lpstr>
      <vt:lpstr>Computing c</vt:lpstr>
      <vt:lpstr>RJMCMC Position Change</vt:lpstr>
      <vt:lpstr>RJMCMC Position Change</vt:lpstr>
      <vt:lpstr>RJMCMC Position Change</vt:lpstr>
      <vt:lpstr>Position Change Acceptance Probability</vt:lpstr>
      <vt:lpstr>Position Change Acceptance Probability (log)</vt:lpstr>
      <vt:lpstr>RJMCMC Add Partition</vt:lpstr>
      <vt:lpstr>Add Partition Acceptance Probability</vt:lpstr>
      <vt:lpstr>Add Partition Acceptance Probability (log)</vt:lpstr>
      <vt:lpstr>RJMCMC Delete Partition</vt:lpstr>
      <vt:lpstr>Delete Partition Acceptance Probability</vt:lpstr>
      <vt:lpstr>Delete Partition Acceptance Probability (log)</vt:lpstr>
      <vt:lpstr>Busy Beeway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Rieffer-Champlin, Loren M - (champlin)</cp:lastModifiedBy>
  <cp:revision>82</cp:revision>
  <dcterms:created xsi:type="dcterms:W3CDTF">2024-01-12T20:35:25Z</dcterms:created>
  <dcterms:modified xsi:type="dcterms:W3CDTF">2024-04-06T05:32:30Z</dcterms:modified>
</cp:coreProperties>
</file>